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theme/themeOverride8.xml" ContentType="application/vnd.openxmlformats-officedocument.themeOverride+xml"/>
  <Override PartName="/ppt/charts/chart9.xml" ContentType="application/vnd.openxmlformats-officedocument.drawingml.chart+xml"/>
  <Override PartName="/ppt/theme/themeOverride9.xml" ContentType="application/vnd.openxmlformats-officedocument.themeOverride+xml"/>
  <Override PartName="/ppt/charts/chart10.xml" ContentType="application/vnd.openxmlformats-officedocument.drawingml.chart+xml"/>
  <Override PartName="/ppt/theme/themeOverride10.xml" ContentType="application/vnd.openxmlformats-officedocument.themeOverride+xml"/>
  <Override PartName="/ppt/charts/chart11.xml" ContentType="application/vnd.openxmlformats-officedocument.drawingml.chart+xml"/>
  <Override PartName="/ppt/theme/themeOverride1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10"/>
  </p:notesMasterIdLst>
  <p:handoutMasterIdLst>
    <p:handoutMasterId r:id="rId11"/>
  </p:handoutMasterIdLst>
  <p:sldIdLst>
    <p:sldId id="316" r:id="rId2"/>
    <p:sldId id="318" r:id="rId3"/>
    <p:sldId id="321" r:id="rId4"/>
    <p:sldId id="322" r:id="rId5"/>
    <p:sldId id="323" r:id="rId6"/>
    <p:sldId id="324" r:id="rId7"/>
    <p:sldId id="325" r:id="rId8"/>
    <p:sldId id="326" r:id="rId9"/>
  </p:sldIdLst>
  <p:sldSz cx="9144000" cy="6858000" type="screen4x3"/>
  <p:notesSz cx="7099300" cy="1023461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ABE"/>
    <a:srgbClr val="993366"/>
    <a:srgbClr val="00ABC9"/>
    <a:srgbClr val="993300"/>
    <a:srgbClr val="C25E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934" autoAdjust="0"/>
    <p:restoredTop sz="94643" autoAdjust="0"/>
  </p:normalViewPr>
  <p:slideViewPr>
    <p:cSldViewPr>
      <p:cViewPr>
        <p:scale>
          <a:sx n="87" d="100"/>
          <a:sy n="87" d="100"/>
        </p:scale>
        <p:origin x="-384" y="-432"/>
      </p:cViewPr>
      <p:guideLst>
        <p:guide orient="horz" pos="4110"/>
        <p:guide pos="20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-3330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0.xlsx"/><Relationship Id="rId1" Type="http://schemas.openxmlformats.org/officeDocument/2006/relationships/themeOverride" Target="../theme/themeOverride10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1.xlsx"/><Relationship Id="rId1" Type="http://schemas.openxmlformats.org/officeDocument/2006/relationships/themeOverride" Target="../theme/themeOverride1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5.xlsx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6.xlsx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7.xlsx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8.xlsx"/><Relationship Id="rId1" Type="http://schemas.openxmlformats.org/officeDocument/2006/relationships/themeOverride" Target="../theme/themeOverride8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9.xlsx"/><Relationship Id="rId1" Type="http://schemas.openxmlformats.org/officeDocument/2006/relationships/themeOverride" Target="../theme/themeOverrid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 smtClean="0"/>
              <a:t>Total</a:t>
            </a:r>
            <a:r>
              <a:rPr lang="en-US" sz="2000" baseline="0" dirty="0" smtClean="0"/>
              <a:t> 52 </a:t>
            </a:r>
            <a:r>
              <a:rPr lang="en-US" sz="2000" baseline="0" dirty="0" err="1" smtClean="0"/>
              <a:t>actuacions</a:t>
            </a:r>
            <a:endParaRPr lang="en-US" sz="2000" dirty="0"/>
          </a:p>
        </c:rich>
      </c:tx>
      <c:layout>
        <c:manualLayout>
          <c:xMode val="edge"/>
          <c:yMode val="edge"/>
          <c:x val="0.26905555555555555"/>
          <c:y val="2.1645021645021644E-2"/>
        </c:manualLayout>
      </c:layout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1847112860892394E-2"/>
          <c:y val="0.24015816204792584"/>
          <c:w val="0.64141754155730535"/>
          <c:h val="0.66243276408630736"/>
        </c:manualLayout>
      </c:layout>
      <c:pie3DChart>
        <c:varyColors val="1"/>
        <c:ser>
          <c:idx val="0"/>
          <c:order val="0"/>
          <c:tx>
            <c:strRef>
              <c:f>'1 NOMBRE I TIPUS D''ACTUACIONS'!$C$4</c:f>
              <c:strCache>
                <c:ptCount val="1"/>
                <c:pt idx="0">
                  <c:v>2016</c:v>
                </c:pt>
              </c:strCache>
            </c:strRef>
          </c:tx>
          <c:dLbls>
            <c:dLbl>
              <c:idx val="0"/>
              <c:layout>
                <c:manualLayout>
                  <c:x val="-0.16953018372703413"/>
                  <c:y val="4.5869039097385551E-2"/>
                </c:manualLayout>
              </c:layout>
              <c:tx>
                <c:rich>
                  <a:bodyPr/>
                  <a:lstStyle/>
                  <a:p>
                    <a:pPr>
                      <a:defRPr sz="2800"/>
                    </a:pPr>
                    <a:r>
                      <a:rPr lang="en-US" sz="2000" dirty="0"/>
                      <a:t>17</a:t>
                    </a: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23982961504811898"/>
                  <c:y val="-0.13151617411459932"/>
                </c:manualLayout>
              </c:layout>
              <c:tx>
                <c:rich>
                  <a:bodyPr/>
                  <a:lstStyle/>
                  <a:p>
                    <a:r>
                      <a:rPr lang="en-US" sz="2000" dirty="0"/>
                      <a:t>35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'1 NOMBRE I TIPUS D''ACTUACIONS'!$B$6:$B$7</c:f>
              <c:strCache>
                <c:ptCount val="2"/>
                <c:pt idx="0">
                  <c:v>CONSULTES</c:v>
                </c:pt>
                <c:pt idx="1">
                  <c:v>QUEIXES</c:v>
                </c:pt>
              </c:strCache>
            </c:strRef>
          </c:cat>
          <c:val>
            <c:numRef>
              <c:f>'1 NOMBRE I TIPUS D''ACTUACIONS'!$C$6:$C$7</c:f>
              <c:numCache>
                <c:formatCode>General</c:formatCode>
                <c:ptCount val="2"/>
                <c:pt idx="0">
                  <c:v>17</c:v>
                </c:pt>
                <c:pt idx="1">
                  <c:v>35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egendEntry>
        <c:idx val="0"/>
        <c:txPr>
          <a:bodyPr/>
          <a:lstStyle/>
          <a:p>
            <a:pPr>
              <a:defRPr sz="1400"/>
            </a:pPr>
            <a:endParaRPr lang="ca-ES"/>
          </a:p>
        </c:txPr>
      </c:legendEntry>
      <c:legendEntry>
        <c:idx val="1"/>
        <c:txPr>
          <a:bodyPr/>
          <a:lstStyle/>
          <a:p>
            <a:pPr>
              <a:defRPr lang="ca-ES" sz="1400" b="0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endParaRPr lang="ca-ES"/>
          </a:p>
        </c:txPr>
      </c:legendEntry>
      <c:layout>
        <c:manualLayout>
          <c:xMode val="edge"/>
          <c:yMode val="edge"/>
          <c:x val="0.78082596678447136"/>
          <c:y val="0.49447858888561563"/>
          <c:w val="0.20487382032627005"/>
          <c:h val="0.14518074497958708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35</a:t>
            </a:r>
            <a:r>
              <a:rPr lang="en-US" baseline="0" dirty="0" smtClean="0"/>
              <a:t> QUEIXES</a:t>
            </a:r>
            <a:endParaRPr lang="en-US" dirty="0"/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'4-TEMPS RESOLUCIÓ I PENDENTS 20'!$D$34</c:f>
              <c:strCache>
                <c:ptCount val="1"/>
                <c:pt idx="0">
                  <c:v>2016</c:v>
                </c:pt>
              </c:strCache>
            </c:strRef>
          </c:tx>
          <c:dLbls>
            <c:txPr>
              <a:bodyPr/>
              <a:lstStyle/>
              <a:p>
                <a:pPr>
                  <a:defRPr sz="1400"/>
                </a:pPr>
                <a:endParaRPr lang="ca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'4-TEMPS RESOLUCIÓ I PENDENTS 20'!$C$35:$C$36</c:f>
              <c:strCache>
                <c:ptCount val="2"/>
                <c:pt idx="0">
                  <c:v>RESOLTES 2016</c:v>
                </c:pt>
                <c:pt idx="1">
                  <c:v>PENDENTS RESOLDRE 2017</c:v>
                </c:pt>
              </c:strCache>
            </c:strRef>
          </c:cat>
          <c:val>
            <c:numRef>
              <c:f>'4-TEMPS RESOLUCIÓ I PENDENTS 20'!$D$35:$D$36</c:f>
              <c:numCache>
                <c:formatCode>General</c:formatCode>
                <c:ptCount val="2"/>
                <c:pt idx="0">
                  <c:v>28</c:v>
                </c:pt>
                <c:pt idx="1">
                  <c:v>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1733824632712564"/>
          <c:y val="0.43378286790887211"/>
          <c:w val="0.31632684071073797"/>
          <c:h val="0.27216887704212267"/>
        </c:manualLayout>
      </c:layout>
      <c:overlay val="0"/>
      <c:txPr>
        <a:bodyPr/>
        <a:lstStyle/>
        <a:p>
          <a:pPr>
            <a:defRPr sz="1400"/>
          </a:pPr>
          <a:endParaRPr lang="ca-E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28</a:t>
            </a:r>
            <a:r>
              <a:rPr lang="en-US" baseline="0" dirty="0" smtClean="0"/>
              <a:t> QUEIXES RESOLTES</a:t>
            </a:r>
            <a:endParaRPr lang="en-US" dirty="0"/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'5- RESULTAT DE L''ACTUACIÓ'!$D$6</c:f>
              <c:strCache>
                <c:ptCount val="1"/>
                <c:pt idx="0">
                  <c:v>2016</c:v>
                </c:pt>
              </c:strCache>
            </c:strRef>
          </c:tx>
          <c:dLbls>
            <c:dLbl>
              <c:idx val="0"/>
              <c:layout>
                <c:manualLayout>
                  <c:x val="-0.15508462022738215"/>
                  <c:y val="4.52433392385338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4.0622801170240343E-2"/>
                  <c:y val="-0.316226478948032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.12869736117283265"/>
                  <c:y val="-0.2328932362965252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.13452411537606931"/>
                  <c:y val="1.55618174378974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7.0357272224382469E-2"/>
                  <c:y val="0.1245043331403624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/>
                </a:pPr>
                <a:endParaRPr lang="ca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'5- RESULTAT DE L''ACTUACIÓ'!$C$7:$C$11</c:f>
              <c:strCache>
                <c:ptCount val="5"/>
                <c:pt idx="0">
                  <c:v>FAVORABLEMENT</c:v>
                </c:pt>
                <c:pt idx="1">
                  <c:v>DESESTIMENT AUTOR QUEIXA</c:v>
                </c:pt>
                <c:pt idx="2">
                  <c:v>NO S'APRECIA IRREGULARITAT</c:v>
                </c:pt>
                <c:pt idx="3">
                  <c:v>SUGGERIMENT NO ACCEPTAT</c:v>
                </c:pt>
                <c:pt idx="4">
                  <c:v>RESOLTA PER LA UPC</c:v>
                </c:pt>
              </c:strCache>
            </c:strRef>
          </c:cat>
          <c:val>
            <c:numRef>
              <c:f>'5- RESULTAT DE L''ACTUACIÓ'!$D$7:$D$11</c:f>
              <c:numCache>
                <c:formatCode>General</c:formatCode>
                <c:ptCount val="5"/>
                <c:pt idx="0">
                  <c:v>11</c:v>
                </c:pt>
                <c:pt idx="1">
                  <c:v>4</c:v>
                </c:pt>
                <c:pt idx="2">
                  <c:v>5</c:v>
                </c:pt>
                <c:pt idx="3">
                  <c:v>4</c:v>
                </c:pt>
                <c:pt idx="4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ca-E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1400" dirty="0"/>
              <a:t>INICIATIVA</a:t>
            </a:r>
            <a:r>
              <a:rPr lang="en-US" sz="1400" baseline="0" dirty="0"/>
              <a:t> D'ACTUACIÓ </a:t>
            </a:r>
            <a:endParaRPr lang="en-US" sz="1400" baseline="0" dirty="0" smtClean="0"/>
          </a:p>
          <a:p>
            <a:pPr>
              <a:defRPr/>
            </a:pPr>
            <a:r>
              <a:rPr lang="en-US" sz="1400" baseline="0" dirty="0" smtClean="0"/>
              <a:t>52 </a:t>
            </a:r>
            <a:r>
              <a:rPr lang="en-US" sz="1400" baseline="0" dirty="0"/>
              <a:t>INDIVIDUAL/COL·LECTIVA </a:t>
            </a:r>
            <a:endParaRPr lang="en-US" sz="1400" dirty="0"/>
          </a:p>
        </c:rich>
      </c:tx>
      <c:layout>
        <c:manualLayout>
          <c:xMode val="edge"/>
          <c:yMode val="edge"/>
          <c:x val="0.17566227760407574"/>
          <c:y val="0.16971384730837036"/>
        </c:manualLayout>
      </c:layout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'2 COL.LECTIUS RECLAMANTS'!$D$26</c:f>
              <c:strCache>
                <c:ptCount val="1"/>
                <c:pt idx="0">
                  <c:v>2016</c:v>
                </c:pt>
              </c:strCache>
            </c:strRef>
          </c:tx>
          <c:dLbls>
            <c:dLbl>
              <c:idx val="0"/>
              <c:layout>
                <c:manualLayout>
                  <c:x val="8.2854633215357021E-2"/>
                  <c:y val="-0.2735487461560874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ca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'2 COL.LECTIUS RECLAMANTS'!$C$27:$C$29</c:f>
              <c:strCache>
                <c:ptCount val="2"/>
                <c:pt idx="0">
                  <c:v>INDIVIDUAL</c:v>
                </c:pt>
                <c:pt idx="1">
                  <c:v>COL.LECTIVA</c:v>
                </c:pt>
              </c:strCache>
            </c:strRef>
          </c:cat>
          <c:val>
            <c:numRef>
              <c:f>'2 COL.LECTIUS RECLAMANTS'!$D$27:$D$29</c:f>
              <c:numCache>
                <c:formatCode>General</c:formatCode>
                <c:ptCount val="3"/>
                <c:pt idx="0">
                  <c:v>51</c:v>
                </c:pt>
                <c:pt idx="1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egendEntry>
        <c:idx val="2"/>
        <c:delete val="1"/>
      </c:legendEntry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s-ES" sz="1400" dirty="0" smtClean="0"/>
              <a:t>COL·LECTIUS</a:t>
            </a:r>
            <a:r>
              <a:rPr lang="es-ES" sz="1400" baseline="0" dirty="0" smtClean="0"/>
              <a:t> RECLAMANTS</a:t>
            </a:r>
            <a:endParaRPr lang="ca-ES" sz="1400" dirty="0"/>
          </a:p>
        </c:rich>
      </c:tx>
      <c:layout>
        <c:manualLayout>
          <c:xMode val="edge"/>
          <c:yMode val="edge"/>
          <c:x val="0.20515966754155732"/>
          <c:y val="2.7777777777777776E-2"/>
        </c:manualLayout>
      </c:layout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'2 COL.LECTIUS RECLAMANTS'!$D$5</c:f>
              <c:strCache>
                <c:ptCount val="1"/>
                <c:pt idx="0">
                  <c:v>2016</c:v>
                </c:pt>
              </c:strCache>
            </c:strRef>
          </c:tx>
          <c:dLbls>
            <c:dLbl>
              <c:idx val="1"/>
              <c:layout>
                <c:manualLayout>
                  <c:x val="-8.4961722708776236E-2"/>
                  <c:y val="7.01083673684268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9.3224340421685731E-2"/>
                  <c:y val="-0.2205865442696355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ca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'2 COL.LECTIUS RECLAMANTS'!$C$6:$C$9</c:f>
              <c:strCache>
                <c:ptCount val="4"/>
                <c:pt idx="0">
                  <c:v>PAS</c:v>
                </c:pt>
                <c:pt idx="1">
                  <c:v>PDI</c:v>
                </c:pt>
                <c:pt idx="2">
                  <c:v>ESTUDIANTAT</c:v>
                </c:pt>
                <c:pt idx="3">
                  <c:v>ALTRES</c:v>
                </c:pt>
              </c:strCache>
            </c:strRef>
          </c:cat>
          <c:val>
            <c:numRef>
              <c:f>'2 COL.LECTIUS RECLAMANTS'!$D$6:$D$9</c:f>
              <c:numCache>
                <c:formatCode>General</c:formatCode>
                <c:ptCount val="4"/>
                <c:pt idx="0">
                  <c:v>1</c:v>
                </c:pt>
                <c:pt idx="1">
                  <c:v>10</c:v>
                </c:pt>
                <c:pt idx="2">
                  <c:v>40</c:v>
                </c:pt>
                <c:pt idx="3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72722265966754152"/>
          <c:y val="0.3929589530475357"/>
          <c:w val="0.23600367379142428"/>
          <c:h val="0.33486876640419949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000"/>
            </a:pPr>
            <a:r>
              <a:rPr lang="en-US" sz="2000" dirty="0"/>
              <a:t>40 ESTUDIANTAT 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'3 ACTUACIONS PER EST. QUEIXES-C'!$C$4</c:f>
              <c:strCache>
                <c:ptCount val="1"/>
                <c:pt idx="0">
                  <c:v>ESTUDIANTAT</c:v>
                </c:pt>
              </c:strCache>
            </c:strRef>
          </c:tx>
          <c:dLbls>
            <c:dLbl>
              <c:idx val="0"/>
              <c:layout>
                <c:manualLayout>
                  <c:x val="-0.18180255964389341"/>
                  <c:y val="-0.1596220472440944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ca-E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'3 ACTUACIONS PER EST. QUEIXES-C'!$B$5:$B$6</c:f>
              <c:strCache>
                <c:ptCount val="2"/>
                <c:pt idx="0">
                  <c:v>QUEIXES</c:v>
                </c:pt>
                <c:pt idx="1">
                  <c:v>CONSULTES</c:v>
                </c:pt>
              </c:strCache>
            </c:strRef>
          </c:cat>
          <c:val>
            <c:numRef>
              <c:f>'3 ACTUACIONS PER EST. QUEIXES-C'!$C$5:$C$6</c:f>
              <c:numCache>
                <c:formatCode>General</c:formatCode>
                <c:ptCount val="2"/>
                <c:pt idx="0">
                  <c:v>29</c:v>
                </c:pt>
                <c:pt idx="1">
                  <c:v>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>
            <a:defRPr sz="1200"/>
          </a:pPr>
          <a:endParaRPr lang="ca-E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000"/>
            </a:pPr>
            <a:r>
              <a:rPr lang="en-US" sz="2000" dirty="0"/>
              <a:t>10 PDI</a:t>
            </a:r>
          </a:p>
        </c:rich>
      </c:tx>
      <c:layout>
        <c:manualLayout>
          <c:xMode val="edge"/>
          <c:yMode val="edge"/>
          <c:x val="0.33497204014368781"/>
          <c:y val="0.13857587252210071"/>
        </c:manualLayout>
      </c:layout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'3 ACTUACIONS PER EST. QUEIXES-C'!$D$36</c:f>
              <c:strCache>
                <c:ptCount val="1"/>
                <c:pt idx="0">
                  <c:v>PDI</c:v>
                </c:pt>
              </c:strCache>
            </c:strRef>
          </c:tx>
          <c:dLbls>
            <c:dLbl>
              <c:idx val="0"/>
              <c:layout>
                <c:manualLayout>
                  <c:x val="-0.18188212539032306"/>
                  <c:y val="-5.16032790660974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15663951050356106"/>
                  <c:y val="-5.16032790660974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ca-E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'3 ACTUACIONS PER EST. QUEIXES-C'!$C$37:$C$38</c:f>
              <c:strCache>
                <c:ptCount val="2"/>
                <c:pt idx="0">
                  <c:v>QUEIXES</c:v>
                </c:pt>
                <c:pt idx="1">
                  <c:v>CONSULTES</c:v>
                </c:pt>
              </c:strCache>
            </c:strRef>
          </c:cat>
          <c:val>
            <c:numRef>
              <c:f>'3 ACTUACIONS PER EST. QUEIXES-C'!$D$37:$D$38</c:f>
              <c:numCache>
                <c:formatCode>General</c:formatCode>
                <c:ptCount val="2"/>
                <c:pt idx="0">
                  <c:v>5</c:v>
                </c:pt>
                <c:pt idx="1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egendEntry>
        <c:idx val="1"/>
        <c:txPr>
          <a:bodyPr/>
          <a:lstStyle/>
          <a:p>
            <a:pPr>
              <a:defRPr sz="1000"/>
            </a:pPr>
            <a:endParaRPr lang="ca-ES"/>
          </a:p>
        </c:txPr>
      </c:legendEntry>
      <c:layout/>
      <c:overlay val="0"/>
      <c:txPr>
        <a:bodyPr/>
        <a:lstStyle/>
        <a:p>
          <a:pPr>
            <a:defRPr sz="1200"/>
          </a:pPr>
          <a:endParaRPr lang="ca-E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000"/>
            </a:pPr>
            <a:r>
              <a:rPr lang="en-US" sz="2000" dirty="0"/>
              <a:t>1 PAS</a:t>
            </a:r>
          </a:p>
        </c:rich>
      </c:tx>
      <c:layout>
        <c:manualLayout>
          <c:xMode val="edge"/>
          <c:yMode val="edge"/>
          <c:x val="0.33782936155242016"/>
          <c:y val="3.9225876612000374E-2"/>
        </c:manualLayout>
      </c:layout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9867224348809727E-2"/>
          <c:y val="0.26348461282079771"/>
          <c:w val="0.49654678520568424"/>
          <c:h val="0.58348937931627665"/>
        </c:manualLayout>
      </c:layout>
      <c:pie3DChart>
        <c:varyColors val="1"/>
        <c:ser>
          <c:idx val="0"/>
          <c:order val="0"/>
          <c:tx>
            <c:strRef>
              <c:f>'3 ACTUACIONS PER EST. QUEIXES-C'!$D$66</c:f>
              <c:strCache>
                <c:ptCount val="1"/>
                <c:pt idx="0">
                  <c:v>PAS</c:v>
                </c:pt>
              </c:strCache>
            </c:strRef>
          </c:tx>
          <c:dLbls>
            <c:dLbl>
              <c:idx val="0"/>
              <c:delete val="1"/>
            </c:dLbl>
            <c:dLbl>
              <c:idx val="1"/>
              <c:layout>
                <c:manualLayout>
                  <c:x val="3.3464645903541583E-3"/>
                  <c:y val="-0.3410218912874414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ca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'3 ACTUACIONS PER EST. QUEIXES-C'!$C$67:$C$69</c:f>
              <c:strCache>
                <c:ptCount val="2"/>
                <c:pt idx="0">
                  <c:v>QUEIXES</c:v>
                </c:pt>
                <c:pt idx="1">
                  <c:v>CONSULTES</c:v>
                </c:pt>
              </c:strCache>
            </c:strRef>
          </c:cat>
          <c:val>
            <c:numRef>
              <c:f>'3 ACTUACIONS PER EST. QUEIXES-C'!$D$67:$D$69</c:f>
              <c:numCache>
                <c:formatCode>General</c:formatCode>
                <c:ptCount val="3"/>
                <c:pt idx="0">
                  <c:v>0</c:v>
                </c:pt>
                <c:pt idx="1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egendEntry>
        <c:idx val="0"/>
        <c:delete val="1"/>
      </c:legendEntry>
      <c:legendEntry>
        <c:idx val="2"/>
        <c:delete val="1"/>
      </c:legendEntry>
      <c:layout>
        <c:manualLayout>
          <c:xMode val="edge"/>
          <c:yMode val="edge"/>
          <c:x val="0.61175648693355056"/>
          <c:y val="0.48111320964337295"/>
          <c:w val="0.32860160599439564"/>
          <c:h val="0.15689924031351529"/>
        </c:manualLayout>
      </c:layout>
      <c:overlay val="0"/>
      <c:txPr>
        <a:bodyPr/>
        <a:lstStyle/>
        <a:p>
          <a:pPr>
            <a:defRPr sz="1000"/>
          </a:pPr>
          <a:endParaRPr lang="ca-E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000"/>
            </a:pPr>
            <a:r>
              <a:rPr lang="en-US" dirty="0" smtClean="0"/>
              <a:t>1 ALTRES</a:t>
            </a:r>
            <a:endParaRPr lang="en-US" dirty="0"/>
          </a:p>
        </c:rich>
      </c:tx>
      <c:layout>
        <c:manualLayout>
          <c:xMode val="edge"/>
          <c:yMode val="edge"/>
          <c:x val="0.30149080657704702"/>
          <c:y val="0.2012129371246332"/>
        </c:manualLayout>
      </c:layout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'3 ACTUACIONS PER EST. QUEIXES-C'!$D$97</c:f>
              <c:strCache>
                <c:ptCount val="1"/>
                <c:pt idx="0">
                  <c:v>ALTRES</c:v>
                </c:pt>
              </c:strCache>
            </c:strRef>
          </c:tx>
          <c:dLbls>
            <c:dLbl>
              <c:idx val="0"/>
              <c:layout>
                <c:manualLayout>
                  <c:x val="-1.453156439407967E-3"/>
                  <c:y val="-0.225885032382022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ca-E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'3 ACTUACIONS PER EST. QUEIXES-C'!$C$98:$C$99</c:f>
              <c:strCache>
                <c:ptCount val="2"/>
                <c:pt idx="0">
                  <c:v>QUEIXES</c:v>
                </c:pt>
                <c:pt idx="1">
                  <c:v>CONSULTES</c:v>
                </c:pt>
              </c:strCache>
            </c:strRef>
          </c:cat>
          <c:val>
            <c:numRef>
              <c:f>'3 ACTUACIONS PER EST. QUEIXES-C'!$D$98:$D$99</c:f>
              <c:numCache>
                <c:formatCode>General</c:formatCode>
                <c:ptCount val="2"/>
                <c:pt idx="0">
                  <c:v>1</c:v>
                </c:pt>
                <c:pt idx="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egendEntry>
        <c:idx val="1"/>
        <c:delete val="1"/>
      </c:legendEntry>
      <c:layout>
        <c:manualLayout>
          <c:xMode val="edge"/>
          <c:yMode val="edge"/>
          <c:x val="0.6646526157587429"/>
          <c:y val="0.47124012364639223"/>
          <c:w val="0.3010533551827575"/>
          <c:h val="0.10635868890384728"/>
        </c:manualLayout>
      </c:layout>
      <c:overlay val="0"/>
      <c:txPr>
        <a:bodyPr/>
        <a:lstStyle/>
        <a:p>
          <a:pPr>
            <a:defRPr sz="1200"/>
          </a:pPr>
          <a:endParaRPr lang="ca-E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400"/>
            </a:pPr>
            <a:r>
              <a:rPr lang="en-US" sz="1400" baseline="0" dirty="0" smtClean="0"/>
              <a:t>40 ESTUDIANTAT/DOCTORANDS</a:t>
            </a:r>
          </a:p>
          <a:p>
            <a:pPr>
              <a:defRPr sz="1400"/>
            </a:pPr>
            <a:r>
              <a:rPr lang="en-US" sz="1400" baseline="0" dirty="0" smtClean="0"/>
              <a:t> </a:t>
            </a:r>
            <a:endParaRPr lang="en-US" sz="1400" dirty="0"/>
          </a:p>
        </c:rich>
      </c:tx>
      <c:layout>
        <c:manualLayout>
          <c:xMode val="edge"/>
          <c:yMode val="edge"/>
          <c:x val="0.11733999839811078"/>
          <c:y val="6.0626944228419063E-2"/>
        </c:manualLayout>
      </c:layout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0956302012954626E-2"/>
          <c:y val="0.34624060868236861"/>
          <c:w val="0.49408205289851514"/>
          <c:h val="0.54550709643372963"/>
        </c:manualLayout>
      </c:layout>
      <c:pie3DChart>
        <c:varyColors val="1"/>
        <c:ser>
          <c:idx val="0"/>
          <c:order val="0"/>
          <c:tx>
            <c:strRef>
              <c:f>'2 COL.LECTIUS RECLAMANTS'!$D$56</c:f>
              <c:strCache>
                <c:ptCount val="1"/>
                <c:pt idx="0">
                  <c:v>2016</c:v>
                </c:pt>
              </c:strCache>
            </c:strRef>
          </c:tx>
          <c:dLbls>
            <c:dLbl>
              <c:idx val="0"/>
              <c:layout>
                <c:manualLayout>
                  <c:x val="-2.0166841365452148E-4"/>
                  <c:y val="-0.2761359848905677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ca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'2 COL.LECTIUS RECLAMANTS'!$C$57:$C$58</c:f>
              <c:strCache>
                <c:ptCount val="2"/>
                <c:pt idx="0">
                  <c:v>ESTUDIANTAT</c:v>
                </c:pt>
                <c:pt idx="1">
                  <c:v>DOCTORANDS</c:v>
                </c:pt>
              </c:strCache>
            </c:strRef>
          </c:cat>
          <c:val>
            <c:numRef>
              <c:f>'2 COL.LECTIUS RECLAMANTS'!$D$57:$D$58</c:f>
              <c:numCache>
                <c:formatCode>General</c:formatCode>
                <c:ptCount val="2"/>
                <c:pt idx="0">
                  <c:v>36</c:v>
                </c:pt>
                <c:pt idx="1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TEMPS</a:t>
            </a:r>
            <a:r>
              <a:rPr lang="en-US" baseline="0"/>
              <a:t> DE RESOLUCIÓ</a:t>
            </a:r>
            <a:endParaRPr lang="en-US"/>
          </a:p>
        </c:rich>
      </c:tx>
      <c:layout>
        <c:manualLayout>
          <c:xMode val="edge"/>
          <c:yMode val="edge"/>
          <c:x val="0.20945654885306245"/>
          <c:y val="0.15629939472845883"/>
        </c:manualLayout>
      </c:layout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9673799347242336E-2"/>
          <c:y val="0.21557305147207126"/>
          <c:w val="0.5696880116045806"/>
          <c:h val="0.73697454302002641"/>
        </c:manualLayout>
      </c:layout>
      <c:pie3DChart>
        <c:varyColors val="1"/>
        <c:ser>
          <c:idx val="0"/>
          <c:order val="0"/>
          <c:tx>
            <c:strRef>
              <c:f>'4-TEMPS RESOLUCIÓ I PENDENTS 20'!$D$5</c:f>
              <c:strCache>
                <c:ptCount val="1"/>
                <c:pt idx="0">
                  <c:v>2016</c:v>
                </c:pt>
              </c:strCache>
            </c:strRef>
          </c:tx>
          <c:dLbls>
            <c:dLbl>
              <c:idx val="2"/>
              <c:layout>
                <c:manualLayout>
                  <c:x val="0.21517027458165025"/>
                  <c:y val="-8.54557517675029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ca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'4-TEMPS RESOLUCIÓ I PENDENTS 20'!$C$6:$C$8</c:f>
              <c:strCache>
                <c:ptCount val="3"/>
                <c:pt idx="0">
                  <c:v>1-15 dies</c:v>
                </c:pt>
                <c:pt idx="1">
                  <c:v>16d - 1 mes</c:v>
                </c:pt>
                <c:pt idx="2">
                  <c:v>mes 1 mes</c:v>
                </c:pt>
              </c:strCache>
            </c:strRef>
          </c:cat>
          <c:val>
            <c:numRef>
              <c:f>'4-TEMPS RESOLUCIÓ I PENDENTS 20'!$D$6:$D$8</c:f>
              <c:numCache>
                <c:formatCode>General</c:formatCode>
                <c:ptCount val="3"/>
                <c:pt idx="0">
                  <c:v>4</c:v>
                </c:pt>
                <c:pt idx="1">
                  <c:v>6</c:v>
                </c:pt>
                <c:pt idx="2">
                  <c:v>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egendEntry>
        <c:idx val="0"/>
        <c:txPr>
          <a:bodyPr/>
          <a:lstStyle/>
          <a:p>
            <a:pPr>
              <a:defRPr sz="1400"/>
            </a:pPr>
            <a:endParaRPr lang="ca-ES"/>
          </a:p>
        </c:txPr>
      </c:legendEntry>
      <c:legendEntry>
        <c:idx val="1"/>
        <c:txPr>
          <a:bodyPr/>
          <a:lstStyle/>
          <a:p>
            <a:pPr>
              <a:defRPr sz="1400"/>
            </a:pPr>
            <a:endParaRPr lang="ca-ES"/>
          </a:p>
        </c:txPr>
      </c:legendEntry>
      <c:legendEntry>
        <c:idx val="2"/>
        <c:txPr>
          <a:bodyPr/>
          <a:lstStyle/>
          <a:p>
            <a:pPr>
              <a:defRPr sz="1400"/>
            </a:pPr>
            <a:endParaRPr lang="ca-ES"/>
          </a:p>
        </c:txPr>
      </c:legendEntry>
      <c:layout>
        <c:manualLayout>
          <c:xMode val="edge"/>
          <c:yMode val="edge"/>
          <c:x val="0.660024672311043"/>
          <c:y val="0.41345722561484061"/>
          <c:w val="0.30004265773404631"/>
          <c:h val="0.2073979550368191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apçaler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5052" tIns="47526" rIns="95052" bIns="47526" rtlCol="0"/>
          <a:lstStyle>
            <a:lvl1pPr algn="l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Contenidor de data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5052" tIns="47526" rIns="95052" bIns="47526" rtlCol="0"/>
          <a:lstStyle>
            <a:lvl1pPr algn="r">
              <a:defRPr sz="1200"/>
            </a:lvl1pPr>
          </a:lstStyle>
          <a:p>
            <a:pPr>
              <a:defRPr/>
            </a:pPr>
            <a:fld id="{CDF0B82E-EBB9-45D1-B933-D37693069755}" type="datetimeFigureOut">
              <a:rPr lang="es-ES"/>
              <a:pPr>
                <a:defRPr/>
              </a:pPr>
              <a:t>02/05/2017</a:t>
            </a:fld>
            <a:endParaRPr lang="es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5052" tIns="47526" rIns="95052" bIns="47526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5052" tIns="47526" rIns="95052" bIns="47526" rtlCol="0" anchor="b"/>
          <a:lstStyle>
            <a:lvl1pPr algn="r">
              <a:defRPr sz="1200"/>
            </a:lvl1pPr>
          </a:lstStyle>
          <a:p>
            <a:pPr>
              <a:defRPr/>
            </a:pPr>
            <a:fld id="{9D05FC2E-03DD-4BA6-9BBA-993793C27BB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502606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apçaler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5052" tIns="47526" rIns="95052" bIns="47526" rtlCol="0"/>
          <a:lstStyle>
            <a:lvl1pPr algn="l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Contenidor de data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5052" tIns="47526" rIns="95052" bIns="47526" rtlCol="0"/>
          <a:lstStyle>
            <a:lvl1pPr algn="r">
              <a:defRPr sz="1200"/>
            </a:lvl1pPr>
          </a:lstStyle>
          <a:p>
            <a:pPr>
              <a:defRPr/>
            </a:pPr>
            <a:fld id="{3354E627-E19A-4F23-98E1-32DA896E8405}" type="datetimeFigureOut">
              <a:rPr lang="es-ES"/>
              <a:pPr>
                <a:defRPr/>
              </a:pPr>
              <a:t>02/05/2017</a:t>
            </a:fld>
            <a:endParaRPr lang="es-ES"/>
          </a:p>
        </p:txBody>
      </p:sp>
      <p:sp>
        <p:nvSpPr>
          <p:cNvPr id="4" name="Contenidor d'imatge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052" tIns="47526" rIns="95052" bIns="47526" rtlCol="0" anchor="ctr"/>
          <a:lstStyle/>
          <a:p>
            <a:pPr lvl="0"/>
            <a:endParaRPr lang="es-ES" noProof="0"/>
          </a:p>
        </p:txBody>
      </p:sp>
      <p:sp>
        <p:nvSpPr>
          <p:cNvPr id="5" name="Contenidor de notes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5052" tIns="47526" rIns="95052" bIns="47526" rtlCol="0">
            <a:normAutofit/>
          </a:bodyPr>
          <a:lstStyle/>
          <a:p>
            <a:pPr lvl="0"/>
            <a:r>
              <a:rPr lang="ca-ES" noProof="0" smtClean="0"/>
              <a:t>Feu clic aquí per editar els estils de text</a:t>
            </a:r>
          </a:p>
          <a:p>
            <a:pPr lvl="1"/>
            <a:r>
              <a:rPr lang="ca-ES" noProof="0" smtClean="0"/>
              <a:t>Segon nivell</a:t>
            </a:r>
          </a:p>
          <a:p>
            <a:pPr lvl="2"/>
            <a:r>
              <a:rPr lang="ca-ES" noProof="0" smtClean="0"/>
              <a:t>Tercer nivell</a:t>
            </a:r>
          </a:p>
          <a:p>
            <a:pPr lvl="3"/>
            <a:r>
              <a:rPr lang="ca-ES" noProof="0" smtClean="0"/>
              <a:t>Quart nivell</a:t>
            </a:r>
          </a:p>
          <a:p>
            <a:pPr lvl="4"/>
            <a:r>
              <a:rPr lang="ca-ES" noProof="0" smtClean="0"/>
              <a:t>Cinquè nivell</a:t>
            </a:r>
            <a:endParaRPr lang="es-ES" noProof="0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5052" tIns="47526" rIns="95052" bIns="47526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5052" tIns="47526" rIns="95052" bIns="47526" rtlCol="0" anchor="b"/>
          <a:lstStyle>
            <a:lvl1pPr algn="r">
              <a:defRPr sz="1200"/>
            </a:lvl1pPr>
          </a:lstStyle>
          <a:p>
            <a:pPr>
              <a:defRPr/>
            </a:pPr>
            <a:fld id="{927E7049-7D9D-47F6-874A-A5CDD2353A85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475024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defRPr/>
            </a:pPr>
            <a:endParaRPr lang="es-ES" sz="3200" b="1">
              <a:solidFill>
                <a:srgbClr val="993366"/>
              </a:solidFill>
            </a:endParaRPr>
          </a:p>
        </p:txBody>
      </p:sp>
      <p:pic>
        <p:nvPicPr>
          <p:cNvPr id="7" name="7 Imagen" descr="barra blava arrodonida.jpg"/>
          <p:cNvPicPr>
            <a:picLocks noChangeAspect="1"/>
          </p:cNvPicPr>
          <p:nvPr userDrawn="1"/>
        </p:nvPicPr>
        <p:blipFill>
          <a:blip r:embed="rId2"/>
          <a:srcRect t="40471" r="917"/>
          <a:stretch>
            <a:fillRect/>
          </a:stretch>
        </p:blipFill>
        <p:spPr bwMode="auto">
          <a:xfrm>
            <a:off x="714375" y="0"/>
            <a:ext cx="7643813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n 4" descr="SG-positiu-p3005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805264"/>
            <a:ext cx="3384376" cy="90179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BÀSI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865933" y="1620000"/>
            <a:ext cx="7176062" cy="3806832"/>
          </a:xfrm>
        </p:spPr>
        <p:txBody>
          <a:bodyPr/>
          <a:lstStyle>
            <a:lvl1pPr>
              <a:buSzPct val="119000"/>
              <a:buFont typeface="Wingdings" pitchFamily="2" charset="2"/>
              <a:buChar char="§"/>
              <a:defRPr/>
            </a:lvl1pPr>
            <a:lvl3pPr>
              <a:buClr>
                <a:srgbClr val="007ABE"/>
              </a:buClr>
              <a:buSzPct val="90000"/>
              <a:buFont typeface="Courier New" pitchFamily="49" charset="0"/>
              <a:buChar char="o"/>
              <a:defRPr sz="1300"/>
            </a:lvl3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</p:txBody>
      </p:sp>
      <p:sp>
        <p:nvSpPr>
          <p:cNvPr id="7" name="Contenidor de contingut 2"/>
          <p:cNvSpPr>
            <a:spLocks noGrp="1"/>
          </p:cNvSpPr>
          <p:nvPr>
            <p:ph idx="13"/>
          </p:nvPr>
        </p:nvSpPr>
        <p:spPr>
          <a:xfrm>
            <a:off x="3214677" y="142852"/>
            <a:ext cx="4933591" cy="857256"/>
          </a:xfrm>
        </p:spPr>
        <p:txBody>
          <a:bodyPr/>
          <a:lstStyle>
            <a:lvl1pPr algn="r">
              <a:spcBef>
                <a:spcPts val="0"/>
              </a:spcBef>
              <a:buSzPct val="119000"/>
              <a:buFontTx/>
              <a:buNone/>
              <a:defRPr sz="2400" b="1"/>
            </a:lvl1pPr>
            <a:lvl3pPr>
              <a:buClr>
                <a:srgbClr val="007ABE"/>
              </a:buClr>
              <a:buSzPct val="90000"/>
              <a:buFont typeface="Courier New" pitchFamily="49" charset="0"/>
              <a:buChar char="o"/>
              <a:defRPr sz="1300"/>
            </a:lvl3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4"/>
          </p:nvPr>
        </p:nvSpPr>
        <p:spPr>
          <a:xfrm>
            <a:off x="865188" y="6245225"/>
            <a:ext cx="140335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10C267-812F-4BFD-8E44-9233EED49724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àgina eleme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57224" y="1142984"/>
            <a:ext cx="77724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865188" y="6245225"/>
            <a:ext cx="140335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023AB-4AF2-45DF-9B9F-0CA822A5E1D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897358" y="1071547"/>
            <a:ext cx="3357563" cy="5021278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buClr>
                <a:srgbClr val="007ABE"/>
              </a:buClr>
              <a:buSzPct val="90000"/>
              <a:buFont typeface="Courier New" pitchFamily="49" charset="0"/>
              <a:buChar char="o"/>
              <a:defRPr sz="13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741863" y="1071547"/>
            <a:ext cx="3359150" cy="5021278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buClr>
                <a:srgbClr val="007ABE"/>
              </a:buClr>
              <a:buSzPct val="90000"/>
              <a:buFont typeface="Courier New" pitchFamily="49" charset="0"/>
              <a:buChar char="o"/>
              <a:defRPr sz="13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8950C5-D5F3-44CB-AAB6-B571E273D22A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83941" y="1163646"/>
            <a:ext cx="3402307" cy="639762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rgbClr val="007ABE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883941" y="2017721"/>
            <a:ext cx="3402307" cy="2411411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buClr>
                <a:srgbClr val="007ABE"/>
              </a:buClr>
              <a:buSzPct val="90000"/>
              <a:buFont typeface="Courier New" pitchFamily="49" charset="0"/>
              <a:buChar char="o"/>
              <a:defRPr sz="13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</p:txBody>
      </p:sp>
      <p:sp>
        <p:nvSpPr>
          <p:cNvPr id="12" name="Contenidor de text 2"/>
          <p:cNvSpPr>
            <a:spLocks noGrp="1"/>
          </p:cNvSpPr>
          <p:nvPr>
            <p:ph type="body" idx="13"/>
          </p:nvPr>
        </p:nvSpPr>
        <p:spPr>
          <a:xfrm>
            <a:off x="4714876" y="1163646"/>
            <a:ext cx="3402307" cy="639762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rgbClr val="007ABE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13" name="Contenidor de contingut 3"/>
          <p:cNvSpPr>
            <a:spLocks noGrp="1"/>
          </p:cNvSpPr>
          <p:nvPr>
            <p:ph sz="half" idx="14"/>
          </p:nvPr>
        </p:nvSpPr>
        <p:spPr>
          <a:xfrm>
            <a:off x="4714876" y="2017721"/>
            <a:ext cx="3402307" cy="2411411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buClr>
                <a:srgbClr val="007ABE"/>
              </a:buClr>
              <a:buSzPct val="90000"/>
              <a:buFont typeface="Courier New" pitchFamily="49" charset="0"/>
              <a:buChar char="o"/>
              <a:defRPr sz="13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5"/>
          </p:nvPr>
        </p:nvSpPr>
        <p:spPr>
          <a:xfrm>
            <a:off x="884238" y="6245225"/>
            <a:ext cx="140335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D9239C-A7D2-4929-A5C6-8C1C9B8F5698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73668" y="1080000"/>
            <a:ext cx="3008313" cy="1162050"/>
          </a:xfrm>
          <a:prstGeom prst="rect">
            <a:avLst/>
          </a:prstGeom>
        </p:spPr>
        <p:txBody>
          <a:bodyPr anchor="t"/>
          <a:lstStyle>
            <a:lvl1pPr algn="l">
              <a:defRPr sz="1800" b="1"/>
            </a:lvl1pPr>
          </a:lstStyle>
          <a:p>
            <a:r>
              <a:rPr lang="ca-ES" smtClean="0"/>
              <a:t>Feu clic aquí per editar l'estil</a:t>
            </a:r>
            <a:endParaRPr lang="es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4214810" y="1080000"/>
            <a:ext cx="3857652" cy="4929222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buClr>
                <a:srgbClr val="007ABE"/>
              </a:buClr>
              <a:buSzPct val="90000"/>
              <a:buFont typeface="Courier New" pitchFamily="49" charset="0"/>
              <a:buChar char="o"/>
              <a:defRPr sz="1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873668" y="2305035"/>
            <a:ext cx="3008313" cy="3767172"/>
          </a:xfrm>
        </p:spPr>
        <p:txBody>
          <a:bodyPr/>
          <a:lstStyle>
            <a:lvl1pPr marL="0" indent="0"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865188" y="6245225"/>
            <a:ext cx="140335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30F35E-11F0-4DAF-8479-18B655356B68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a-ES" smtClean="0"/>
              <a:t>Feu clic aquí per editar l'estil</a:t>
            </a:r>
            <a:endParaRPr lang="es-ES" dirty="0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1792288" y="1080000"/>
            <a:ext cx="5486400" cy="3513153"/>
          </a:xfrm>
        </p:spPr>
        <p:txBody>
          <a:bodyPr/>
          <a:lstStyle>
            <a:lvl1pPr marL="0" indent="0">
              <a:buNone/>
              <a:defRPr sz="31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865188" y="6245225"/>
            <a:ext cx="140335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BE3527-FF5F-4204-A586-8E870ACF5384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ol horitzonta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1000100" y="1214422"/>
            <a:ext cx="7072338" cy="4878395"/>
          </a:xfrm>
        </p:spPr>
        <p:txBody>
          <a:bodyPr vert="eaVert"/>
          <a:lstStyle>
            <a:lvl3pPr>
              <a:buClr>
                <a:srgbClr val="007ABE"/>
              </a:buClr>
              <a:buSzPct val="90000"/>
              <a:buFont typeface="Courier New" pitchFamily="49" charset="0"/>
              <a:buChar char="o"/>
              <a:defRPr sz="1300"/>
            </a:lvl3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865188" y="6245225"/>
            <a:ext cx="140335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CE8D17-7317-4B34-A84C-D7D177791D7B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96938" y="1265238"/>
            <a:ext cx="7175500" cy="4878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1"/>
            <a:endParaRPr lang="es-ES" smtClean="0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96938" y="6245225"/>
            <a:ext cx="14033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57438" y="6245225"/>
            <a:ext cx="42148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71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3688" y="6245225"/>
            <a:ext cx="15716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9B95A957-0255-4C67-A68B-9C20B8106C56}" type="slidenum">
              <a:rPr lang="es-ES"/>
              <a:pPr>
                <a:defRPr/>
              </a:pPr>
              <a:t>‹#›</a:t>
            </a:fld>
            <a:endParaRPr lang="es-ES"/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1000125" y="0"/>
            <a:ext cx="7175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>
              <a:defRPr/>
            </a:pPr>
            <a:endParaRPr lang="es-ES" sz="2400" b="1" kern="0" dirty="0">
              <a:latin typeface="+mj-lt"/>
              <a:ea typeface="+mj-ea"/>
              <a:cs typeface="+mj-cs"/>
            </a:endParaRPr>
          </a:p>
        </p:txBody>
      </p:sp>
      <p:grpSp>
        <p:nvGrpSpPr>
          <p:cNvPr id="1031" name="10 Grupo"/>
          <p:cNvGrpSpPr>
            <a:grpSpLocks/>
          </p:cNvGrpSpPr>
          <p:nvPr/>
        </p:nvGrpSpPr>
        <p:grpSpPr bwMode="auto">
          <a:xfrm>
            <a:off x="714375" y="0"/>
            <a:ext cx="7572375" cy="1000125"/>
            <a:chOff x="714375" y="0"/>
            <a:chExt cx="7572375" cy="1000125"/>
          </a:xfrm>
        </p:grpSpPr>
        <p:pic>
          <p:nvPicPr>
            <p:cNvPr id="1032" name="8 Imagen" descr="barra blava arrodonida.jpg"/>
            <p:cNvPicPr>
              <a:picLocks noChangeAspect="1"/>
            </p:cNvPicPr>
            <p:nvPr userDrawn="1"/>
          </p:nvPicPr>
          <p:blipFill>
            <a:blip r:embed="rId10"/>
            <a:srcRect t="40471" r="917"/>
            <a:stretch>
              <a:fillRect/>
            </a:stretch>
          </p:blipFill>
          <p:spPr bwMode="auto">
            <a:xfrm>
              <a:off x="714375" y="0"/>
              <a:ext cx="7572375" cy="3571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12" name="11 Conector recto"/>
            <p:cNvCxnSpPr/>
            <p:nvPr userDrawn="1"/>
          </p:nvCxnSpPr>
          <p:spPr>
            <a:xfrm>
              <a:off x="1000125" y="998538"/>
              <a:ext cx="7072313" cy="1587"/>
            </a:xfrm>
            <a:prstGeom prst="line">
              <a:avLst/>
            </a:prstGeom>
            <a:ln>
              <a:solidFill>
                <a:srgbClr val="007AB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" name="Imagen 10" descr="SG-positiu-p3005.png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446" y="249103"/>
            <a:ext cx="2702418" cy="72008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0" r:id="rId4"/>
    <p:sldLayoutId id="2147483744" r:id="rId5"/>
    <p:sldLayoutId id="2147483745" r:id="rId6"/>
    <p:sldLayoutId id="2147483746" r:id="rId7"/>
    <p:sldLayoutId id="2147483747" r:id="rId8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100">
          <a:solidFill>
            <a:srgbClr val="007ABE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100">
          <a:solidFill>
            <a:srgbClr val="007ABE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100">
          <a:solidFill>
            <a:srgbClr val="007ABE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100">
          <a:solidFill>
            <a:srgbClr val="007ABE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100">
          <a:solidFill>
            <a:srgbClr val="007ABE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1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1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1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1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7ABE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7ABE"/>
        </a:buClr>
        <a:buFont typeface="Arial" charset="0"/>
        <a:buChar char="•"/>
        <a:defRPr sz="16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007ABE"/>
        </a:buClr>
        <a:buFont typeface="Courier New" pitchFamily="49" charset="0"/>
        <a:buChar char="o"/>
        <a:defRPr sz="13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8.xml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544" y="2367171"/>
            <a:ext cx="78488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ca-ES" sz="3600" b="1" kern="0" dirty="0">
                <a:solidFill>
                  <a:srgbClr val="4D91BB"/>
                </a:solidFill>
                <a:latin typeface="Arial"/>
              </a:rPr>
              <a:t>Informe </a:t>
            </a:r>
            <a:r>
              <a:rPr lang="ca-ES" sz="3600" b="1" kern="0" dirty="0" smtClean="0">
                <a:solidFill>
                  <a:srgbClr val="4D91BB"/>
                </a:solidFill>
                <a:latin typeface="Arial"/>
              </a:rPr>
              <a:t>de la Síndica de Greuges 2016</a:t>
            </a:r>
            <a:endParaRPr lang="ca-ES" sz="3600" b="1" kern="0" dirty="0">
              <a:solidFill>
                <a:srgbClr val="4D91BB"/>
              </a:solidFill>
              <a:latin typeface="Arial"/>
            </a:endParaRPr>
          </a:p>
        </p:txBody>
      </p:sp>
      <p:sp>
        <p:nvSpPr>
          <p:cNvPr id="3" name="6 Título"/>
          <p:cNvSpPr txBox="1">
            <a:spLocks/>
          </p:cNvSpPr>
          <p:nvPr/>
        </p:nvSpPr>
        <p:spPr>
          <a:xfrm>
            <a:off x="5652120" y="5234354"/>
            <a:ext cx="2376264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ca-ES" sz="1400" b="1" dirty="0" smtClean="0"/>
              <a:t>         </a:t>
            </a:r>
            <a:r>
              <a:rPr lang="ca-ES" sz="1400" b="1" dirty="0" err="1" smtClean="0"/>
              <a:t>Consel</a:t>
            </a:r>
            <a:r>
              <a:rPr lang="ca-ES" sz="1400" b="1" dirty="0" smtClean="0"/>
              <a:t> Social </a:t>
            </a:r>
          </a:p>
          <a:p>
            <a:pPr lvl="0">
              <a:defRPr/>
            </a:pPr>
            <a:r>
              <a:rPr lang="es-ES" sz="1000" b="1" dirty="0" smtClean="0"/>
              <a:t>             8 de </a:t>
            </a:r>
            <a:r>
              <a:rPr lang="es-ES" sz="1000" b="1" dirty="0" err="1" smtClean="0"/>
              <a:t>maig</a:t>
            </a:r>
            <a:r>
              <a:rPr lang="es-ES" sz="1000" b="1" dirty="0" smtClean="0"/>
              <a:t> de 2017</a:t>
            </a:r>
            <a:endParaRPr lang="ca-ES" sz="1000" b="1" dirty="0"/>
          </a:p>
          <a:p>
            <a:pPr lvl="0">
              <a:defRPr/>
            </a:pPr>
            <a:endParaRPr lang="ca-ES" sz="1400" b="1" dirty="0"/>
          </a:p>
        </p:txBody>
      </p:sp>
      <p:sp>
        <p:nvSpPr>
          <p:cNvPr id="4" name="Rectangle 3"/>
          <p:cNvSpPr/>
          <p:nvPr/>
        </p:nvSpPr>
        <p:spPr>
          <a:xfrm>
            <a:off x="509761" y="4353883"/>
            <a:ext cx="247806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s-ES" b="1" dirty="0" err="1" smtClean="0">
                <a:solidFill>
                  <a:srgbClr val="000000"/>
                </a:solidFill>
              </a:rPr>
              <a:t>Neus</a:t>
            </a:r>
            <a:r>
              <a:rPr lang="es-ES" b="1" dirty="0" smtClean="0">
                <a:solidFill>
                  <a:srgbClr val="000000"/>
                </a:solidFill>
              </a:rPr>
              <a:t> París </a:t>
            </a:r>
            <a:endParaRPr lang="ca-ES" b="1" dirty="0">
              <a:solidFill>
                <a:srgbClr val="000000"/>
              </a:solidFill>
            </a:endParaRPr>
          </a:p>
          <a:p>
            <a:pPr lvl="0">
              <a:defRPr/>
            </a:pPr>
            <a:r>
              <a:rPr lang="ca-ES" sz="1400" b="1" dirty="0" smtClean="0">
                <a:solidFill>
                  <a:srgbClr val="000000"/>
                </a:solidFill>
              </a:rPr>
              <a:t>Síndica de Greuges</a:t>
            </a:r>
            <a:endParaRPr lang="ca-ES" sz="1400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2 Marcador de contenido"/>
          <p:cNvSpPr>
            <a:spLocks noGrp="1"/>
          </p:cNvSpPr>
          <p:nvPr>
            <p:ph idx="13"/>
          </p:nvPr>
        </p:nvSpPr>
        <p:spPr>
          <a:xfrm>
            <a:off x="3233738" y="404664"/>
            <a:ext cx="4933950" cy="477813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ca-ES" dirty="0" smtClean="0">
                <a:solidFill>
                  <a:srgbClr val="007ABE"/>
                </a:solidFill>
                <a:cs typeface="Arial" charset="0"/>
              </a:rPr>
              <a:t>Consideracions generals</a:t>
            </a:r>
            <a:endParaRPr lang="es-ES" dirty="0">
              <a:solidFill>
                <a:srgbClr val="007ABE"/>
              </a:solidFill>
              <a:cs typeface="Arial" charset="0"/>
            </a:endParaRPr>
          </a:p>
          <a:p>
            <a:pPr>
              <a:spcBef>
                <a:spcPct val="0"/>
              </a:spcBef>
            </a:pPr>
            <a:endParaRPr lang="es-ES" dirty="0">
              <a:solidFill>
                <a:srgbClr val="000000"/>
              </a:solidFill>
            </a:endParaRPr>
          </a:p>
          <a:p>
            <a:pPr>
              <a:spcBef>
                <a:spcPct val="0"/>
              </a:spcBef>
            </a:pPr>
            <a:endParaRPr lang="es-ES" dirty="0" smtClean="0"/>
          </a:p>
        </p:txBody>
      </p:sp>
      <p:graphicFrame>
        <p:nvGraphicFramePr>
          <p:cNvPr id="3" name="Gràfic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28635912"/>
              </p:ext>
            </p:extLst>
          </p:nvPr>
        </p:nvGraphicFramePr>
        <p:xfrm>
          <a:off x="1907704" y="1916832"/>
          <a:ext cx="5328592" cy="31636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angle 1"/>
          <p:cNvSpPr/>
          <p:nvPr/>
        </p:nvSpPr>
        <p:spPr>
          <a:xfrm>
            <a:off x="1043608" y="1196752"/>
            <a:ext cx="41633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US" b="1" dirty="0">
                <a:solidFill>
                  <a:srgbClr val="007ABE"/>
                </a:solidFill>
              </a:rPr>
              <a:t>NOMBRE I TIPUS D'ACTUACIÓ 2016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ontingut 1"/>
          <p:cNvSpPr>
            <a:spLocks noGrp="1"/>
          </p:cNvSpPr>
          <p:nvPr>
            <p:ph idx="1"/>
          </p:nvPr>
        </p:nvSpPr>
        <p:spPr>
          <a:xfrm>
            <a:off x="2555776" y="1620000"/>
            <a:ext cx="3456384" cy="1809000"/>
          </a:xfrm>
        </p:spPr>
        <p:txBody>
          <a:bodyPr/>
          <a:lstStyle/>
          <a:p>
            <a:endParaRPr lang="es-ES" dirty="0" smtClean="0"/>
          </a:p>
          <a:p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ca-ES" dirty="0" smtClean="0">
              <a:solidFill>
                <a:srgbClr val="000000"/>
              </a:solidFill>
              <a:cs typeface="Arial" charset="0"/>
            </a:endParaRPr>
          </a:p>
          <a:p>
            <a:r>
              <a:rPr lang="ca-ES" dirty="0" smtClean="0">
                <a:solidFill>
                  <a:srgbClr val="007ABE"/>
                </a:solidFill>
                <a:cs typeface="Arial" charset="0"/>
              </a:rPr>
              <a:t>Consideracions </a:t>
            </a:r>
            <a:r>
              <a:rPr lang="ca-ES" dirty="0">
                <a:solidFill>
                  <a:srgbClr val="007ABE"/>
                </a:solidFill>
                <a:cs typeface="Arial" charset="0"/>
              </a:rPr>
              <a:t>generals</a:t>
            </a:r>
            <a:endParaRPr lang="es-ES" dirty="0">
              <a:solidFill>
                <a:srgbClr val="007ABE"/>
              </a:solidFill>
              <a:cs typeface="Arial" charset="0"/>
            </a:endParaRPr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ca-ES" dirty="0"/>
          </a:p>
        </p:txBody>
      </p:sp>
      <p:graphicFrame>
        <p:nvGraphicFramePr>
          <p:cNvPr id="8" name="Gràfic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84711336"/>
              </p:ext>
            </p:extLst>
          </p:nvPr>
        </p:nvGraphicFramePr>
        <p:xfrm>
          <a:off x="683568" y="1700808"/>
          <a:ext cx="4032448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Gràfic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29681603"/>
              </p:ext>
            </p:extLst>
          </p:nvPr>
        </p:nvGraphicFramePr>
        <p:xfrm>
          <a:off x="4572000" y="2204864"/>
          <a:ext cx="4248472" cy="2887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60623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idor de contingut 2"/>
          <p:cNvSpPr>
            <a:spLocks noGrp="1"/>
          </p:cNvSpPr>
          <p:nvPr>
            <p:ph idx="13"/>
          </p:nvPr>
        </p:nvSpPr>
        <p:spPr>
          <a:xfrm>
            <a:off x="2483768" y="142852"/>
            <a:ext cx="5664501" cy="857256"/>
          </a:xfrm>
        </p:spPr>
        <p:txBody>
          <a:bodyPr/>
          <a:lstStyle/>
          <a:p>
            <a:endParaRPr lang="ca-ES" dirty="0" smtClean="0">
              <a:solidFill>
                <a:srgbClr val="000000"/>
              </a:solidFill>
              <a:cs typeface="Arial" charset="0"/>
            </a:endParaRPr>
          </a:p>
          <a:p>
            <a:r>
              <a:rPr lang="ca-ES" dirty="0" smtClean="0">
                <a:solidFill>
                  <a:srgbClr val="007ABE"/>
                </a:solidFill>
                <a:cs typeface="Arial" charset="0"/>
              </a:rPr>
              <a:t>Consideracions </a:t>
            </a:r>
            <a:r>
              <a:rPr lang="ca-ES" dirty="0">
                <a:solidFill>
                  <a:srgbClr val="007ABE"/>
                </a:solidFill>
                <a:cs typeface="Arial" charset="0"/>
              </a:rPr>
              <a:t>generals</a:t>
            </a:r>
            <a:endParaRPr lang="es-ES" dirty="0">
              <a:solidFill>
                <a:srgbClr val="007ABE"/>
              </a:solidFill>
              <a:cs typeface="Arial" charset="0"/>
            </a:endParaRPr>
          </a:p>
          <a:p>
            <a:pPr algn="l"/>
            <a:endParaRPr lang="es-ES" dirty="0" smtClean="0"/>
          </a:p>
          <a:p>
            <a:pPr algn="l"/>
            <a:r>
              <a:rPr lang="es-ES" dirty="0" err="1" smtClean="0">
                <a:solidFill>
                  <a:srgbClr val="007ABE"/>
                </a:solidFill>
              </a:rPr>
              <a:t>Actuacions</a:t>
            </a:r>
            <a:r>
              <a:rPr lang="es-ES" dirty="0" smtClean="0">
                <a:solidFill>
                  <a:srgbClr val="007ABE"/>
                </a:solidFill>
              </a:rPr>
              <a:t> per </a:t>
            </a:r>
            <a:r>
              <a:rPr lang="es-ES" dirty="0" err="1" smtClean="0">
                <a:solidFill>
                  <a:srgbClr val="007ABE"/>
                </a:solidFill>
              </a:rPr>
              <a:t>estaments</a:t>
            </a:r>
            <a:endParaRPr lang="ca-ES" dirty="0">
              <a:solidFill>
                <a:srgbClr val="007ABE"/>
              </a:solidFill>
            </a:endParaRPr>
          </a:p>
        </p:txBody>
      </p:sp>
      <p:graphicFrame>
        <p:nvGraphicFramePr>
          <p:cNvPr id="4" name="Contenidor de contingut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0181439"/>
              </p:ext>
            </p:extLst>
          </p:nvPr>
        </p:nvGraphicFramePr>
        <p:xfrm>
          <a:off x="899592" y="1988840"/>
          <a:ext cx="3130748" cy="22417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àfic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36664639"/>
              </p:ext>
            </p:extLst>
          </p:nvPr>
        </p:nvGraphicFramePr>
        <p:xfrm>
          <a:off x="251520" y="4221088"/>
          <a:ext cx="2592288" cy="2016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Gràfic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83666007"/>
              </p:ext>
            </p:extLst>
          </p:nvPr>
        </p:nvGraphicFramePr>
        <p:xfrm>
          <a:off x="2915816" y="4365104"/>
          <a:ext cx="2592288" cy="1872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Gràfic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74475372"/>
              </p:ext>
            </p:extLst>
          </p:nvPr>
        </p:nvGraphicFramePr>
        <p:xfrm>
          <a:off x="5796136" y="3933056"/>
          <a:ext cx="2592288" cy="2448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8" name="Gràfic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71835435"/>
              </p:ext>
            </p:extLst>
          </p:nvPr>
        </p:nvGraphicFramePr>
        <p:xfrm>
          <a:off x="4932040" y="1988840"/>
          <a:ext cx="3096344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42836266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idor de contingut 2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ca-ES" dirty="0" smtClean="0">
              <a:solidFill>
                <a:srgbClr val="000000"/>
              </a:solidFill>
              <a:cs typeface="Arial" charset="0"/>
            </a:endParaRPr>
          </a:p>
          <a:p>
            <a:r>
              <a:rPr lang="ca-ES" dirty="0" smtClean="0">
                <a:solidFill>
                  <a:srgbClr val="007ABE"/>
                </a:solidFill>
                <a:cs typeface="Arial" charset="0"/>
              </a:rPr>
              <a:t>Consideracions </a:t>
            </a:r>
            <a:r>
              <a:rPr lang="ca-ES" dirty="0">
                <a:solidFill>
                  <a:srgbClr val="007ABE"/>
                </a:solidFill>
                <a:cs typeface="Arial" charset="0"/>
              </a:rPr>
              <a:t>generals</a:t>
            </a:r>
            <a:endParaRPr lang="es-ES" dirty="0">
              <a:solidFill>
                <a:srgbClr val="007ABE"/>
              </a:solidFill>
              <a:cs typeface="Arial" charset="0"/>
            </a:endParaRPr>
          </a:p>
          <a:p>
            <a:endParaRPr lang="es-ES" dirty="0"/>
          </a:p>
        </p:txBody>
      </p:sp>
      <p:graphicFrame>
        <p:nvGraphicFramePr>
          <p:cNvPr id="4" name="Contenidor de contingut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0988241"/>
              </p:ext>
            </p:extLst>
          </p:nvPr>
        </p:nvGraphicFramePr>
        <p:xfrm>
          <a:off x="4788024" y="1556792"/>
          <a:ext cx="4032448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àfic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98440872"/>
              </p:ext>
            </p:extLst>
          </p:nvPr>
        </p:nvGraphicFramePr>
        <p:xfrm>
          <a:off x="179512" y="2060848"/>
          <a:ext cx="4608512" cy="2815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3374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idor de contingut 2"/>
          <p:cNvSpPr>
            <a:spLocks noGrp="1"/>
          </p:cNvSpPr>
          <p:nvPr>
            <p:ph idx="13"/>
          </p:nvPr>
        </p:nvSpPr>
        <p:spPr>
          <a:xfrm>
            <a:off x="2555776" y="142852"/>
            <a:ext cx="5592493" cy="857256"/>
          </a:xfrm>
        </p:spPr>
        <p:txBody>
          <a:bodyPr/>
          <a:lstStyle/>
          <a:p>
            <a:endParaRPr lang="ca-ES" dirty="0" smtClean="0">
              <a:solidFill>
                <a:srgbClr val="000000"/>
              </a:solidFill>
              <a:cs typeface="Arial" charset="0"/>
            </a:endParaRPr>
          </a:p>
          <a:p>
            <a:r>
              <a:rPr lang="ca-ES" dirty="0" smtClean="0">
                <a:solidFill>
                  <a:srgbClr val="007ABE"/>
                </a:solidFill>
                <a:cs typeface="Arial" charset="0"/>
              </a:rPr>
              <a:t>Consideracions </a:t>
            </a:r>
            <a:r>
              <a:rPr lang="ca-ES" dirty="0">
                <a:solidFill>
                  <a:srgbClr val="007ABE"/>
                </a:solidFill>
                <a:cs typeface="Arial" charset="0"/>
              </a:rPr>
              <a:t>generals</a:t>
            </a:r>
            <a:endParaRPr lang="es-ES" dirty="0">
              <a:solidFill>
                <a:srgbClr val="007ABE"/>
              </a:solidFill>
              <a:cs typeface="Arial" charset="0"/>
            </a:endParaRPr>
          </a:p>
          <a:p>
            <a:endParaRPr lang="es-ES" dirty="0" smtClean="0"/>
          </a:p>
          <a:p>
            <a:pPr algn="l"/>
            <a:r>
              <a:rPr lang="es-ES" dirty="0" err="1" smtClean="0">
                <a:solidFill>
                  <a:srgbClr val="007ABE"/>
                </a:solidFill>
              </a:rPr>
              <a:t>Resultats</a:t>
            </a:r>
            <a:r>
              <a:rPr lang="es-ES" dirty="0" smtClean="0">
                <a:solidFill>
                  <a:srgbClr val="007ABE"/>
                </a:solidFill>
              </a:rPr>
              <a:t> </a:t>
            </a:r>
            <a:r>
              <a:rPr lang="ca-ES" dirty="0" smtClean="0">
                <a:solidFill>
                  <a:srgbClr val="007ABE"/>
                </a:solidFill>
              </a:rPr>
              <a:t>actuació</a:t>
            </a:r>
            <a:r>
              <a:rPr lang="es-ES" dirty="0" smtClean="0">
                <a:solidFill>
                  <a:srgbClr val="007ABE"/>
                </a:solidFill>
              </a:rPr>
              <a:t> sindicatura</a:t>
            </a:r>
          </a:p>
          <a:p>
            <a:pPr algn="l"/>
            <a:endParaRPr lang="es-ES" dirty="0"/>
          </a:p>
          <a:p>
            <a:pPr algn="l"/>
            <a:endParaRPr lang="es-ES" dirty="0" smtClean="0"/>
          </a:p>
          <a:p>
            <a:pPr algn="l"/>
            <a:endParaRPr lang="ca-ES" dirty="0"/>
          </a:p>
        </p:txBody>
      </p:sp>
      <p:graphicFrame>
        <p:nvGraphicFramePr>
          <p:cNvPr id="5" name="Gràfic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1503161"/>
              </p:ext>
            </p:extLst>
          </p:nvPr>
        </p:nvGraphicFramePr>
        <p:xfrm>
          <a:off x="1475656" y="2057400"/>
          <a:ext cx="6912768" cy="36758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728621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ontingut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ca-ES" sz="4000" dirty="0" smtClean="0">
                <a:solidFill>
                  <a:srgbClr val="007ABE"/>
                </a:solidFill>
              </a:rPr>
              <a:t>Consideracions Finals</a:t>
            </a:r>
          </a:p>
          <a:p>
            <a:pPr marL="0" indent="0">
              <a:buNone/>
            </a:pP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ca-ES" dirty="0" smtClean="0"/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5353040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ontingut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 smtClean="0"/>
          </a:p>
          <a:p>
            <a:endParaRPr lang="es-ES" dirty="0"/>
          </a:p>
          <a:p>
            <a:endParaRPr lang="es-ES" sz="1800" b="1" dirty="0">
              <a:solidFill>
                <a:srgbClr val="4D91BB"/>
              </a:solidFill>
              <a:latin typeface="Arial"/>
            </a:endParaRPr>
          </a:p>
          <a:p>
            <a:endParaRPr lang="es-ES" dirty="0"/>
          </a:p>
          <a:p>
            <a:pPr marL="0" indent="0">
              <a:buNone/>
            </a:pPr>
            <a:r>
              <a:rPr lang="es-ES" sz="3600" b="1" dirty="0" smtClean="0">
                <a:solidFill>
                  <a:srgbClr val="4D91BB"/>
                </a:solidFill>
                <a:latin typeface="Arial"/>
              </a:rPr>
              <a:t>          </a:t>
            </a:r>
            <a:r>
              <a:rPr lang="es-ES" sz="4400" b="1" dirty="0" smtClean="0">
                <a:solidFill>
                  <a:srgbClr val="4D91BB"/>
                </a:solidFill>
                <a:latin typeface="Arial"/>
              </a:rPr>
              <a:t>MOLTES GRÀCIES</a:t>
            </a:r>
          </a:p>
          <a:p>
            <a:pPr marL="0" indent="0">
              <a:buNone/>
            </a:pPr>
            <a:endParaRPr lang="es-ES" b="1" dirty="0" smtClean="0">
              <a:solidFill>
                <a:srgbClr val="4D91BB"/>
              </a:solidFill>
              <a:latin typeface="Arial"/>
            </a:endParaRPr>
          </a:p>
          <a:p>
            <a:pPr marL="0" indent="0">
              <a:buNone/>
            </a:pPr>
            <a:endParaRPr lang="es-ES" b="1" dirty="0" smtClean="0">
              <a:solidFill>
                <a:srgbClr val="4D91BB"/>
              </a:solidFill>
              <a:latin typeface="Arial"/>
            </a:endParaRPr>
          </a:p>
          <a:p>
            <a:pPr marL="0" indent="0">
              <a:buNone/>
            </a:pPr>
            <a:r>
              <a:rPr lang="es-ES" sz="1800" b="1" dirty="0" smtClean="0">
                <a:solidFill>
                  <a:srgbClr val="4D91BB"/>
                </a:solidFill>
                <a:latin typeface="Arial"/>
              </a:rPr>
              <a:t>www.upc.edu/sindicatura</a:t>
            </a:r>
          </a:p>
          <a:p>
            <a:pPr marL="0" indent="0">
              <a:buNone/>
            </a:pPr>
            <a:endParaRPr lang="ca-ES" sz="4400" b="1" dirty="0">
              <a:solidFill>
                <a:srgbClr val="4D91BB"/>
              </a:solidFill>
              <a:latin typeface="Arial"/>
            </a:endParaRPr>
          </a:p>
        </p:txBody>
      </p:sp>
      <p:sp>
        <p:nvSpPr>
          <p:cNvPr id="3" name="Contenidor de contingut 2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739837348"/>
      </p:ext>
    </p:extLst>
  </p:cSld>
  <p:clrMapOvr>
    <a:masterClrMapping/>
  </p:clrMapOvr>
</p:sld>
</file>

<file path=ppt/theme/theme1.xml><?xml version="1.0" encoding="utf-8"?>
<a:theme xmlns:a="http://schemas.openxmlformats.org/drawingml/2006/main" name="patroUPC201112">
  <a:themeElements>
    <a:clrScheme name="modelUPC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elUPC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>
          <a:noFill/>
          <a:miter lim="800000"/>
          <a:headEnd/>
          <a:tailEnd/>
        </a:ln>
      </a:spPr>
      <a:bodyPr anchor="ctr">
        <a:spAutoFit/>
      </a:bodyPr>
      <a:lstStyle>
        <a:defPPr>
          <a:defRPr sz="3200" b="1" dirty="0" err="1">
            <a:solidFill>
              <a:srgbClr val="993366"/>
            </a:solidFill>
          </a:defRPr>
        </a:defPPr>
      </a:lstStyle>
    </a:spDef>
  </a:objectDefaults>
  <a:extraClrSchemeLst>
    <a:extraClrScheme>
      <a:clrScheme name="modelUPC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UPC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UPC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UPC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UPC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UPC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UPC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UPC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UPC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UPC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UPC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UPC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icin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icina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icin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Oficin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icina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icin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Oficin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icina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icin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icin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icina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icin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icin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icina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icin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icin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icina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icin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icin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icina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icin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icin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icina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icin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icin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icina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icin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icin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icina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icin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Oficin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icina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icin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patroUPC201112</Template>
  <TotalTime>161</TotalTime>
  <Words>94</Words>
  <Application>Microsoft Office PowerPoint</Application>
  <PresentationFormat>Presentació en pantalla (4:3)</PresentationFormat>
  <Paragraphs>62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Títols de les diapositives</vt:lpstr>
      </vt:variant>
      <vt:variant>
        <vt:i4>8</vt:i4>
      </vt:variant>
    </vt:vector>
  </HeadingPairs>
  <TitlesOfParts>
    <vt:vector size="9" baseType="lpstr">
      <vt:lpstr>patroUPC201112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</vt:vector>
  </TitlesOfParts>
  <Company>UPC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 del PowerPoint</dc:title>
  <dc:creator>UPC</dc:creator>
  <cp:lastModifiedBy>UPC</cp:lastModifiedBy>
  <cp:revision>29</cp:revision>
  <dcterms:created xsi:type="dcterms:W3CDTF">2017-02-01T09:46:33Z</dcterms:created>
  <dcterms:modified xsi:type="dcterms:W3CDTF">2017-05-02T10:19:04Z</dcterms:modified>
</cp:coreProperties>
</file>